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13" d="100"/>
          <a:sy n="113" d="100"/>
        </p:scale>
        <p:origin x="456" y="114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847925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978954592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984685726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043695182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213947975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524668082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://www.arasaac.org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525718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6373339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7922670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F64D210-36E8-39B5-A153-EBF7634C685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42428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6866191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209969507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FDE0943-F39D-1E1B-B475-1045C5A05D6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645870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48903499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40140274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0DDA6A0-7ACC-6F45-FE37-2E5CB6160456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359274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91301465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3368099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A0A6F72-1464-83BE-2058-8325AC71B5E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225559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04622784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133451618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C3FE7D3-5783-5D94-79B2-D969433864F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479379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9112431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47392760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CFE5785-2978-27A5-C334-38F78EF30671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229844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8096782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160737897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7250EE1-078D-14A1-8E8D-0247C6AAEC1D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575759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38074719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de-DE" sz="12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108005994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5339D37-2258-0508-17E8-E017507A8F1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447274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340924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sz="11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Piktogramm-Urheber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Sergio Palao.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11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Herkunft: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1" u="sng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"/>
              </a:rPr>
              <a:t>ARASAAC (http://www.arasaac.org)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11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Lizenz: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CC (BY-NC-SA).</a:t>
            </a:r>
            <a:r>
              <a:rPr sz="12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1100" b="0" i="1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Eigentümer: Regierung von Aragon (Spanien)</a:t>
            </a:r>
            <a:endParaRPr/>
          </a:p>
        </p:txBody>
      </p:sp>
      <p:sp>
        <p:nvSpPr>
          <p:cNvPr id="134891651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8AAA794-013F-0484-AC3E-39FE834B4433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736389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908133468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1382204011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24884604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44012070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1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604476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352824458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80183334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222030769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353073234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8881966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630732764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591224597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584974991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532865752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197900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660425286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582875812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157820922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440263263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4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4338289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7887321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8625307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1020680809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4825746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103093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44491885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564235191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506000435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1359160144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694596770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796168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64123721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062401979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256695870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53564530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882884181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487591695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369679290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17909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031461490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1623020068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201630902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6944350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197502031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2107495322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6507649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703121996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364298830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351623025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1202099785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490703933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9443592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62469175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AT"/>
          </a:p>
        </p:txBody>
      </p:sp>
      <p:sp>
        <p:nvSpPr>
          <p:cNvPr id="1639035337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60112521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1853198982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685461368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BC4ED3E-2900-4FBD-AE23-A7A4062FC8BE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0099130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13172088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968313324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BF424C-983A-4875-9AD3-F0C276F76AB8}" type="datetimeFigureOut">
              <a:rPr lang="de-AT"/>
              <a:t>10.06.2026</a:t>
            </a:fld>
            <a:endParaRPr lang="de-AT"/>
          </a:p>
        </p:txBody>
      </p:sp>
      <p:sp>
        <p:nvSpPr>
          <p:cNvPr id="889517768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68748440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C4ED3E-2900-4FBD-AE23-A7A4062FC8BE}" type="slidenum">
              <a:rPr lang="de-AT"/>
              <a:t>4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6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zivilschutz.at/sirenensignale-in-oesterreich/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5.jpg"/><Relationship Id="rId6" Type="http://schemas.openxmlformats.org/officeDocument/2006/relationships/image" Target="../media/image6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5.jpg"/><Relationship Id="rId7" Type="http://schemas.openxmlformats.org/officeDocument/2006/relationships/image" Target="../media/image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zivilschutz.at/sirenensignale-in-oesterreich/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5.jpg"/><Relationship Id="rId6" Type="http://schemas.openxmlformats.org/officeDocument/2006/relationships/image" Target="../media/image6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5.jpg"/><Relationship Id="rId6" Type="http://schemas.openxmlformats.org/officeDocument/2006/relationships/image" Target="../media/image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zivilschutz.at/sirenensignale-in-oesterreich/" TargetMode="External"/><Relationship Id="rId4" Type="http://schemas.openxmlformats.org/officeDocument/2006/relationships/image" Target="../media/image13.png"/><Relationship Id="rId5" Type="http://schemas.openxmlformats.org/officeDocument/2006/relationships/image" Target="../media/image5.jpg"/><Relationship Id="rId6" Type="http://schemas.openxmlformats.org/officeDocument/2006/relationships/image" Target="../media/image6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9.png"/><Relationship Id="rId6" Type="http://schemas.openxmlformats.org/officeDocument/2006/relationships/image" Target="../media/image5.jpg"/><Relationship Id="rId7" Type="http://schemas.openxmlformats.org/officeDocument/2006/relationships/image" Target="../media/image6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011265" name="Titel 1"/>
          <p:cNvSpPr>
            <a:spLocks noGrp="1"/>
          </p:cNvSpPr>
          <p:nvPr>
            <p:ph type="ctrTitle"/>
          </p:nvPr>
        </p:nvSpPr>
        <p:spPr bwMode="auto">
          <a:xfrm>
            <a:off x="1524000" y="1334030"/>
            <a:ext cx="9144000" cy="2387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3600" b="1"/>
              <a:t>StärKa</a:t>
            </a:r>
            <a:r>
              <a:rPr lang="de-DE" sz="3600" b="1"/>
              <a:t> - Inklusive Stärkung von Resilienz gegenüber Katastrophen</a:t>
            </a:r>
            <a:endParaRPr lang="de-AT" sz="3600" b="1"/>
          </a:p>
        </p:txBody>
      </p:sp>
      <p:sp>
        <p:nvSpPr>
          <p:cNvPr id="50926196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868208"/>
            <a:ext cx="9144000" cy="1655762"/>
          </a:xfrm>
        </p:spPr>
        <p:txBody>
          <a:bodyPr/>
          <a:lstStyle/>
          <a:p>
            <a:pPr>
              <a:defRPr/>
            </a:pPr>
            <a:r>
              <a:rPr lang="de-AT" sz="2800" b="1"/>
              <a:t>Warnsignale</a:t>
            </a:r>
            <a:endParaRPr lang="de-AT"/>
          </a:p>
        </p:txBody>
      </p:sp>
      <p:pic>
        <p:nvPicPr>
          <p:cNvPr id="178999208" name="Picture 2"/>
          <p:cNvPicPr>
            <a:picLocks noChangeAspect="1" noChangeArrowheads="1"/>
          </p:cNvPicPr>
          <p:nvPr/>
        </p:nvPicPr>
        <p:blipFill rotWithShape="1">
          <a:blip r:embed="rId3"/>
          <a:stretch/>
        </p:blipFill>
        <p:spPr bwMode="auto">
          <a:xfrm>
            <a:off x="5162550" y="564673"/>
            <a:ext cx="1866900" cy="1866900"/>
          </a:xfrm>
          <a:prstGeom prst="rect">
            <a:avLst/>
          </a:prstGeom>
          <a:noFill/>
        </p:spPr>
      </p:pic>
      <p:sp>
        <p:nvSpPr>
          <p:cNvPr id="2061548235" name="Textfeld 4"/>
          <p:cNvSpPr txBox="1"/>
          <p:nvPr/>
        </p:nvSpPr>
        <p:spPr bwMode="auto">
          <a:xfrm>
            <a:off x="1049779" y="5424383"/>
            <a:ext cx="322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100" b="1"/>
              <a:t>Gefördert von BMIMI und der Österreichischen Forschungsförderungsgesellschaft FFG im Rahmen der Programmlinie Talente/</a:t>
            </a:r>
            <a:r>
              <a:rPr lang="de-DE" sz="1100" b="1"/>
              <a:t>FEMtech</a:t>
            </a:r>
            <a:r>
              <a:rPr lang="de-DE" sz="1100" b="1"/>
              <a:t> Forschungsprojekte</a:t>
            </a:r>
            <a:endParaRPr lang="de-AT" sz="1100" b="1"/>
          </a:p>
        </p:txBody>
      </p:sp>
      <p:pic>
        <p:nvPicPr>
          <p:cNvPr id="133797496" name="Grafik 5"/>
          <p:cNvPicPr/>
          <p:nvPr/>
        </p:nvPicPr>
        <p:blipFill rotWithShape="1">
          <a:blip r:embed="rId4"/>
          <a:stretch/>
        </p:blipFill>
        <p:spPr bwMode="auto">
          <a:xfrm>
            <a:off x="5152438" y="5424383"/>
            <a:ext cx="1877012" cy="612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425178" name="Grafik 6"/>
          <p:cNvPicPr>
            <a:picLocks noChangeAspect="1"/>
          </p:cNvPicPr>
          <p:nvPr/>
        </p:nvPicPr>
        <p:blipFill rotWithShape="1">
          <a:blip r:embed="rId5"/>
          <a:srcRect l="83278" t="0" r="0" b="0"/>
          <a:stretch/>
        </p:blipFill>
        <p:spPr bwMode="auto">
          <a:xfrm>
            <a:off x="8064762" y="5069397"/>
            <a:ext cx="1567925" cy="1579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6824263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 b="1"/>
              <a:t>Wofür brauchen wir Warnsignale?</a:t>
            </a:r>
            <a:endParaRPr/>
          </a:p>
        </p:txBody>
      </p:sp>
      <p:sp>
        <p:nvSpPr>
          <p:cNvPr id="1729377961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de-AT"/>
              <a:t>Sirenen sind sehr laut und überall hörbar.</a:t>
            </a:r>
            <a:endParaRPr/>
          </a:p>
          <a:p>
            <a:pPr>
              <a:defRPr/>
            </a:pPr>
            <a:r>
              <a:rPr lang="de-AT"/>
              <a:t>Auch wenn es Nacht ist oder man kein Handy hat.</a:t>
            </a:r>
            <a:endParaRPr/>
          </a:p>
          <a:p>
            <a:pPr>
              <a:defRPr/>
            </a:pPr>
            <a:r>
              <a:rPr lang="de-AT"/>
              <a:t>Alle Menschen können gleichzeitig und schnell alarmiert werden.</a:t>
            </a:r>
            <a:endParaRPr/>
          </a:p>
          <a:p>
            <a:pPr>
              <a:defRPr/>
            </a:pPr>
            <a:r>
              <a:rPr lang="de-AT"/>
              <a:t>Nämlich jede Sekunde zählt!</a:t>
            </a:r>
            <a:endParaRPr/>
          </a:p>
          <a:p>
            <a:pPr marL="0" indent="0">
              <a:buNone/>
              <a:defRPr/>
            </a:pPr>
            <a:endParaRPr lang="de-AT"/>
          </a:p>
        </p:txBody>
      </p:sp>
      <p:pic>
        <p:nvPicPr>
          <p:cNvPr id="1668262529" name="Grafik 4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4761441" y="3823758"/>
            <a:ext cx="2669117" cy="2669117"/>
          </a:xfrm>
          <a:prstGeom prst="rect">
            <a:avLst/>
          </a:prstGeom>
        </p:spPr>
      </p:pic>
      <p:pic>
        <p:nvPicPr>
          <p:cNvPr id="627788375" name="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 flipH="0" flipV="0">
            <a:off x="10683762" y="291466"/>
            <a:ext cx="935416" cy="1081903"/>
          </a:xfrm>
          <a:prstGeom prst="rect">
            <a:avLst/>
          </a:prstGeom>
        </p:spPr>
      </p:pic>
      <p:pic>
        <p:nvPicPr>
          <p:cNvPr id="661878804" name="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 flipH="0" flipV="0">
            <a:off x="11108807" y="6501366"/>
            <a:ext cx="910528" cy="245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5979800" name="Titel 1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/>
          <a:p>
            <a:pPr>
              <a:defRPr/>
            </a:pPr>
            <a:r>
              <a:rPr lang="de-AT" b="1">
                <a:solidFill>
                  <a:schemeClr val="accent2"/>
                </a:solidFill>
              </a:rPr>
              <a:t>Warnung</a:t>
            </a:r>
            <a:r>
              <a:rPr lang="de-AT"/>
              <a:t> - </a:t>
            </a:r>
            <a:r>
              <a:rPr lang="de-AT" b="1"/>
              <a:t>Herannahende Gefahr</a:t>
            </a:r>
            <a:endParaRPr/>
          </a:p>
        </p:txBody>
      </p:sp>
      <p:sp>
        <p:nvSpPr>
          <p:cNvPr id="213374120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AT"/>
              <a:t>3 Minuten gleichbleibender Dauerton.</a:t>
            </a:r>
            <a:endParaRPr/>
          </a:p>
          <a:p>
            <a:pPr marL="0" indent="0">
              <a:buNone/>
              <a:defRPr/>
            </a:pPr>
            <a:r>
              <a:rPr lang="de-AT"/>
              <a:t>🔊 So klingt es:  </a:t>
            </a:r>
            <a:r>
              <a:rPr lang="de-DE" sz="1600" u="sng">
                <a:hlinkClick r:id="rId3" tooltip=""/>
              </a:rPr>
              <a:t>Sirenensignale in Österreich – Zivilschutzverband Österreich</a:t>
            </a:r>
            <a:endParaRPr lang="de-AT" sz="1600"/>
          </a:p>
          <a:p>
            <a:pPr marL="0" indent="0">
              <a:buNone/>
              <a:defRPr/>
            </a:pPr>
            <a:r>
              <a:rPr lang="de-AT"/>
              <a:t>Das Signal ist lang und gleichmäßig.</a:t>
            </a:r>
            <a:endParaRPr/>
          </a:p>
          <a:p>
            <a:pPr marL="0" indent="0">
              <a:buNone/>
              <a:defRPr/>
            </a:pPr>
            <a:endParaRPr lang="de-AT"/>
          </a:p>
          <a:p>
            <a:pPr>
              <a:defRPr/>
            </a:pPr>
            <a:endParaRPr lang="de-AT"/>
          </a:p>
          <a:p>
            <a:pPr marL="0" indent="0">
              <a:buNone/>
              <a:defRPr/>
            </a:pPr>
            <a:endParaRPr lang="de-AT"/>
          </a:p>
        </p:txBody>
      </p:sp>
      <p:pic>
        <p:nvPicPr>
          <p:cNvPr id="54449482" name="Grafik 5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928496" y="3429000"/>
            <a:ext cx="2335008" cy="2335008"/>
          </a:xfrm>
          <a:prstGeom prst="rect">
            <a:avLst/>
          </a:prstGeom>
        </p:spPr>
      </p:pic>
      <p:pic>
        <p:nvPicPr>
          <p:cNvPr id="1727492453" name="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 flipH="0" flipV="0">
            <a:off x="10683762" y="291466"/>
            <a:ext cx="935416" cy="1081903"/>
          </a:xfrm>
          <a:prstGeom prst="rect">
            <a:avLst/>
          </a:prstGeom>
        </p:spPr>
      </p:pic>
      <p:pic>
        <p:nvPicPr>
          <p:cNvPr id="1703911050" name="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 flipH="0" flipV="0">
            <a:off x="11108807" y="6501366"/>
            <a:ext cx="910528" cy="245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889773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 b="1">
                <a:solidFill>
                  <a:schemeClr val="accent2"/>
                </a:solidFill>
              </a:rPr>
              <a:t>Warnung</a:t>
            </a:r>
            <a:endParaRPr lang="de-AT">
              <a:solidFill>
                <a:schemeClr val="accent2"/>
              </a:solidFill>
            </a:endParaRPr>
          </a:p>
        </p:txBody>
      </p:sp>
      <p:sp>
        <p:nvSpPr>
          <p:cNvPr id="103353965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AT"/>
              <a:t>🚶</a:t>
            </a:r>
            <a:r>
              <a:rPr lang="de-AT" b="1"/>
              <a:t>Was muss ich tun?</a:t>
            </a:r>
            <a:endParaRPr/>
          </a:p>
          <a:p>
            <a:pPr marL="0" indent="0">
              <a:buNone/>
              <a:defRPr/>
            </a:pPr>
            <a:endParaRPr lang="de-AT"/>
          </a:p>
          <a:p>
            <a:pPr>
              <a:defRPr/>
            </a:pPr>
            <a:r>
              <a:rPr lang="de-AT"/>
              <a:t>In ein Gebäude gehen.  </a:t>
            </a:r>
            <a:endParaRPr/>
          </a:p>
          <a:p>
            <a:pPr>
              <a:defRPr/>
            </a:pPr>
            <a:r>
              <a:rPr lang="de-AT"/>
              <a:t>Radio oder Fernseher einschalten. </a:t>
            </a:r>
            <a:endParaRPr/>
          </a:p>
          <a:p>
            <a:pPr>
              <a:defRPr/>
            </a:pPr>
            <a:r>
              <a:rPr lang="de-AT"/>
              <a:t>Verhaltensmaßnahmen beachten.</a:t>
            </a:r>
            <a:endParaRPr/>
          </a:p>
          <a:p>
            <a:pPr>
              <a:defRPr/>
            </a:pPr>
            <a:endParaRPr lang="de-AT"/>
          </a:p>
          <a:p>
            <a:pPr>
              <a:defRPr/>
            </a:pPr>
            <a:r>
              <a:rPr lang="de-AT" b="1"/>
              <a:t>Warten!</a:t>
            </a:r>
            <a:r>
              <a:rPr lang="de-AT"/>
              <a:t> </a:t>
            </a:r>
            <a:endParaRPr/>
          </a:p>
          <a:p>
            <a:pPr>
              <a:defRPr/>
            </a:pPr>
            <a:endParaRPr lang="de-AT"/>
          </a:p>
        </p:txBody>
      </p:sp>
      <p:pic>
        <p:nvPicPr>
          <p:cNvPr id="1973927247" name="Grafik 10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605618" y="4663017"/>
            <a:ext cx="958849" cy="958849"/>
          </a:xfrm>
          <a:prstGeom prst="rect">
            <a:avLst/>
          </a:prstGeom>
        </p:spPr>
      </p:pic>
      <p:pic>
        <p:nvPicPr>
          <p:cNvPr id="1468246273" name="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 flipH="0" flipV="0">
            <a:off x="6306435" y="3317652"/>
            <a:ext cx="945854" cy="945854"/>
          </a:xfrm>
          <a:prstGeom prst="rect">
            <a:avLst/>
          </a:prstGeom>
        </p:spPr>
      </p:pic>
      <p:pic>
        <p:nvPicPr>
          <p:cNvPr id="788200828" name="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 flipH="0" flipV="0">
            <a:off x="4748075" y="2445977"/>
            <a:ext cx="871674" cy="871674"/>
          </a:xfrm>
          <a:prstGeom prst="rect">
            <a:avLst/>
          </a:prstGeom>
        </p:spPr>
      </p:pic>
      <p:pic>
        <p:nvPicPr>
          <p:cNvPr id="1446571431" name="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 flipH="0" flipV="0">
            <a:off x="10683762" y="291466"/>
            <a:ext cx="935416" cy="1081903"/>
          </a:xfrm>
          <a:prstGeom prst="rect">
            <a:avLst/>
          </a:prstGeom>
        </p:spPr>
      </p:pic>
      <p:pic>
        <p:nvPicPr>
          <p:cNvPr id="1828008653" name="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 flipH="0" flipV="0">
            <a:off x="11108807" y="6501366"/>
            <a:ext cx="910528" cy="245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468790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 b="1">
                <a:solidFill>
                  <a:srgbClr val="92D050"/>
                </a:solidFill>
              </a:rPr>
              <a:t>Entwarnung – Ende der Gefahr </a:t>
            </a:r>
            <a:endParaRPr/>
          </a:p>
        </p:txBody>
      </p:sp>
      <p:sp>
        <p:nvSpPr>
          <p:cNvPr id="1429068447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de-DE"/>
              <a:t>1 Minute gleichbleibender Dauerton.</a:t>
            </a:r>
            <a:endParaRPr/>
          </a:p>
          <a:p>
            <a:pPr marL="0" indent="0">
              <a:buNone/>
              <a:defRPr/>
            </a:pPr>
            <a:r>
              <a:rPr lang="de-AT"/>
              <a:t>🔊 So klingt es:  </a:t>
            </a:r>
            <a:r>
              <a:rPr lang="de-DE" sz="1600" u="sng">
                <a:hlinkClick r:id="rId3" tooltip=""/>
              </a:rPr>
              <a:t>Sirenensignale in Österreich – Zivilschutzverband Österreich</a:t>
            </a:r>
            <a:endParaRPr lang="de-AT" sz="1600"/>
          </a:p>
          <a:p>
            <a:pPr marL="0" indent="0">
              <a:buNone/>
              <a:defRPr/>
            </a:pPr>
            <a:r>
              <a:rPr lang="de-AT"/>
              <a:t>Das Signal ist kurz und gleichmäßig.</a:t>
            </a:r>
            <a:endParaRPr/>
          </a:p>
        </p:txBody>
      </p:sp>
      <p:pic>
        <p:nvPicPr>
          <p:cNvPr id="1618699454" name="Grafik 5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201583" y="3651074"/>
            <a:ext cx="3788834" cy="2525889"/>
          </a:xfrm>
          <a:prstGeom prst="rect">
            <a:avLst/>
          </a:prstGeom>
        </p:spPr>
      </p:pic>
      <p:pic>
        <p:nvPicPr>
          <p:cNvPr id="1400784122" name="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 flipH="0" flipV="0">
            <a:off x="10683762" y="291466"/>
            <a:ext cx="935416" cy="1081903"/>
          </a:xfrm>
          <a:prstGeom prst="rect">
            <a:avLst/>
          </a:prstGeom>
        </p:spPr>
      </p:pic>
      <p:pic>
        <p:nvPicPr>
          <p:cNvPr id="2135192498" name="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 flipH="0" flipV="0">
            <a:off x="11108807" y="6501366"/>
            <a:ext cx="910528" cy="245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4329486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 b="1">
                <a:solidFill>
                  <a:srgbClr val="92D050"/>
                </a:solidFill>
              </a:rPr>
              <a:t>Entwarnung – Ende der Gefahr </a:t>
            </a:r>
            <a:endParaRPr lang="de-AT"/>
          </a:p>
        </p:txBody>
      </p:sp>
      <p:sp>
        <p:nvSpPr>
          <p:cNvPr id="973784904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de-AT"/>
              <a:t>🚶</a:t>
            </a:r>
            <a:r>
              <a:rPr lang="de-AT" b="1"/>
              <a:t>Was muss ich tun?</a:t>
            </a:r>
            <a:endParaRPr/>
          </a:p>
          <a:p>
            <a:pPr>
              <a:defRPr/>
            </a:pPr>
            <a:endParaRPr lang="de-AT"/>
          </a:p>
          <a:p>
            <a:pPr>
              <a:defRPr/>
            </a:pPr>
            <a:r>
              <a:rPr lang="de-AT"/>
              <a:t>Gebäude können verlassen werden.</a:t>
            </a:r>
            <a:endParaRPr/>
          </a:p>
          <a:p>
            <a:pPr>
              <a:defRPr/>
            </a:pPr>
            <a:r>
              <a:rPr lang="de-AT"/>
              <a:t>Du kannst dich wieder entspannen.</a:t>
            </a:r>
            <a:endParaRPr/>
          </a:p>
          <a:p>
            <a:pPr>
              <a:defRPr/>
            </a:pPr>
            <a:r>
              <a:rPr lang="de-DE"/>
              <a:t>Weitere Infos gibt es im Radio oder im Fernsehen. </a:t>
            </a:r>
            <a:endParaRPr lang="de-AT"/>
          </a:p>
        </p:txBody>
      </p:sp>
      <p:pic>
        <p:nvPicPr>
          <p:cNvPr id="1112808824" name="Grafik 4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705996" y="2879064"/>
            <a:ext cx="837803" cy="837803"/>
          </a:xfrm>
          <a:prstGeom prst="rect">
            <a:avLst/>
          </a:prstGeom>
        </p:spPr>
      </p:pic>
      <p:pic>
        <p:nvPicPr>
          <p:cNvPr id="2122523327" name="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 flipH="0" flipV="0">
            <a:off x="8676610" y="3528366"/>
            <a:ext cx="945853" cy="945853"/>
          </a:xfrm>
          <a:prstGeom prst="rect">
            <a:avLst/>
          </a:prstGeom>
        </p:spPr>
      </p:pic>
      <p:pic>
        <p:nvPicPr>
          <p:cNvPr id="1474545736" name="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 flipH="0" flipV="0">
            <a:off x="10683762" y="291466"/>
            <a:ext cx="935416" cy="1081903"/>
          </a:xfrm>
          <a:prstGeom prst="rect">
            <a:avLst/>
          </a:prstGeom>
        </p:spPr>
      </p:pic>
      <p:pic>
        <p:nvPicPr>
          <p:cNvPr id="992110443" name="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 flipH="0" flipV="0">
            <a:off x="11108807" y="6501366"/>
            <a:ext cx="910528" cy="245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3113853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AT" b="1">
                <a:solidFill>
                  <a:srgbClr val="FF0000"/>
                </a:solidFill>
              </a:rPr>
              <a:t>Alarm - Gefahr!</a:t>
            </a:r>
            <a:endParaRPr/>
          </a:p>
        </p:txBody>
      </p:sp>
      <p:sp>
        <p:nvSpPr>
          <p:cNvPr id="1348296537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de-DE"/>
              <a:t>1 Minute auf- und abschwellender Heulton.</a:t>
            </a:r>
            <a:endParaRPr/>
          </a:p>
          <a:p>
            <a:pPr marL="0" indent="0">
              <a:buNone/>
              <a:defRPr/>
            </a:pPr>
            <a:r>
              <a:rPr lang="de-AT"/>
              <a:t>🔊 So klingt es:  </a:t>
            </a:r>
            <a:r>
              <a:rPr lang="de-DE" sz="2000" u="sng">
                <a:hlinkClick r:id="rId3" tooltip=""/>
              </a:rPr>
              <a:t>Sirenensignale in Österreich – Zivilschutzverband Österreich</a:t>
            </a:r>
            <a:endParaRPr lang="de-AT" sz="2000"/>
          </a:p>
          <a:p>
            <a:pPr marL="0" indent="0">
              <a:buNone/>
              <a:defRPr/>
            </a:pPr>
            <a:r>
              <a:rPr lang="de-AT"/>
              <a:t>Das Signal geht auf und ab.</a:t>
            </a:r>
            <a:endParaRPr/>
          </a:p>
          <a:p>
            <a:pPr marL="0" indent="0">
              <a:buNone/>
              <a:defRPr/>
            </a:pPr>
            <a:endParaRPr lang="de-AT"/>
          </a:p>
        </p:txBody>
      </p:sp>
      <p:pic>
        <p:nvPicPr>
          <p:cNvPr id="1106952085" name="Grafik 4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978597" y="3514062"/>
            <a:ext cx="2234804" cy="2234804"/>
          </a:xfrm>
          <a:prstGeom prst="rect">
            <a:avLst/>
          </a:prstGeom>
        </p:spPr>
      </p:pic>
      <p:pic>
        <p:nvPicPr>
          <p:cNvPr id="989520708" name="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 flipH="0" flipV="0">
            <a:off x="10683762" y="291466"/>
            <a:ext cx="935416" cy="1081903"/>
          </a:xfrm>
          <a:prstGeom prst="rect">
            <a:avLst/>
          </a:prstGeom>
        </p:spPr>
      </p:pic>
      <p:pic>
        <p:nvPicPr>
          <p:cNvPr id="474115871" name="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 flipH="0" flipV="0">
            <a:off x="11108807" y="6501366"/>
            <a:ext cx="910528" cy="245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821426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AT" b="1">
                <a:solidFill>
                  <a:srgbClr val="FF0000"/>
                </a:solidFill>
              </a:rPr>
              <a:t>Alarm - Gefahr!</a:t>
            </a:r>
            <a:endParaRPr/>
          </a:p>
        </p:txBody>
      </p:sp>
      <p:sp>
        <p:nvSpPr>
          <p:cNvPr id="1036249454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de-AT"/>
              <a:t>🚶</a:t>
            </a:r>
            <a:r>
              <a:rPr lang="de-AT" b="1"/>
              <a:t>Was muss ich tun?</a:t>
            </a:r>
            <a:endParaRPr/>
          </a:p>
          <a:p>
            <a:pPr marL="0" indent="0">
              <a:buNone/>
              <a:defRPr/>
            </a:pPr>
            <a:endParaRPr lang="de-AT"/>
          </a:p>
          <a:p>
            <a:pPr>
              <a:defRPr/>
            </a:pPr>
            <a:r>
              <a:rPr lang="de-AT"/>
              <a:t>Schutzraum aufsuchen z.B.: Keller oder Tiefgarage.</a:t>
            </a:r>
            <a:endParaRPr/>
          </a:p>
          <a:p>
            <a:pPr>
              <a:defRPr/>
            </a:pPr>
            <a:r>
              <a:rPr lang="de-AT"/>
              <a:t>Türen und Fenster schließen.</a:t>
            </a:r>
            <a:endParaRPr/>
          </a:p>
          <a:p>
            <a:pPr>
              <a:defRPr/>
            </a:pPr>
            <a:endParaRPr lang="de-AT"/>
          </a:p>
          <a:p>
            <a:pPr>
              <a:defRPr/>
            </a:pPr>
            <a:r>
              <a:rPr lang="de-AT"/>
              <a:t>Radio oder Fernseher einschalten.     </a:t>
            </a:r>
            <a:endParaRPr/>
          </a:p>
          <a:p>
            <a:pPr>
              <a:defRPr/>
            </a:pPr>
            <a:r>
              <a:rPr lang="de-AT"/>
              <a:t>Verhaltensmaßnahmen beachten.</a:t>
            </a:r>
            <a:endParaRPr/>
          </a:p>
          <a:p>
            <a:pPr>
              <a:defRPr/>
            </a:pPr>
            <a:endParaRPr lang="de-AT"/>
          </a:p>
        </p:txBody>
      </p:sp>
      <p:pic>
        <p:nvPicPr>
          <p:cNvPr id="1861256728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8670265" y="2506532"/>
            <a:ext cx="945975" cy="922468"/>
          </a:xfrm>
          <a:prstGeom prst="rect">
            <a:avLst/>
          </a:prstGeom>
        </p:spPr>
      </p:pic>
      <p:pic>
        <p:nvPicPr>
          <p:cNvPr id="1234336084" name="Grafik 9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5598714" y="3318933"/>
            <a:ext cx="994571" cy="994571"/>
          </a:xfrm>
          <a:prstGeom prst="rect">
            <a:avLst/>
          </a:prstGeom>
        </p:spPr>
      </p:pic>
      <p:pic>
        <p:nvPicPr>
          <p:cNvPr id="578398994" name="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 flipH="0" flipV="0">
            <a:off x="6527947" y="4447361"/>
            <a:ext cx="945853" cy="945853"/>
          </a:xfrm>
          <a:prstGeom prst="rect">
            <a:avLst/>
          </a:prstGeom>
        </p:spPr>
      </p:pic>
      <p:pic>
        <p:nvPicPr>
          <p:cNvPr id="842804223" name="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 flipH="0" flipV="0">
            <a:off x="10683762" y="291466"/>
            <a:ext cx="935416" cy="1081903"/>
          </a:xfrm>
          <a:prstGeom prst="rect">
            <a:avLst/>
          </a:prstGeom>
        </p:spPr>
      </p:pic>
      <p:pic>
        <p:nvPicPr>
          <p:cNvPr id="477524171" name="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 flipH="0" flipV="0">
            <a:off x="11108807" y="6501366"/>
            <a:ext cx="910528" cy="245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5322079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 b="1"/>
              <a:t>Probealarm</a:t>
            </a:r>
            <a:endParaRPr/>
          </a:p>
        </p:txBody>
      </p:sp>
      <p:sp>
        <p:nvSpPr>
          <p:cNvPr id="6067849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In ganz Österreich gibt es jedes Jahr einen Probealarm.</a:t>
            </a:r>
            <a:endParaRPr/>
          </a:p>
          <a:p>
            <a:pPr>
              <a:defRPr/>
            </a:pPr>
            <a:r>
              <a:rPr lang="de-DE"/>
              <a:t>Der Probealarm ist zum Üben.</a:t>
            </a:r>
            <a:endParaRPr/>
          </a:p>
          <a:p>
            <a:pPr>
              <a:defRPr/>
            </a:pPr>
            <a:r>
              <a:rPr lang="de-DE"/>
              <a:t>So lernen alle die Alarmsignale.</a:t>
            </a:r>
            <a:endParaRPr/>
          </a:p>
          <a:p>
            <a:pPr>
              <a:defRPr/>
            </a:pPr>
            <a:r>
              <a:rPr lang="de-DE"/>
              <a:t>Der Probealarm ist zwischen 12 und 13 Uhr.</a:t>
            </a:r>
            <a:endParaRPr/>
          </a:p>
          <a:p>
            <a:pPr>
              <a:defRPr/>
            </a:pPr>
            <a:r>
              <a:rPr lang="de-DE"/>
              <a:t>Der nächste Probealarm ist am Samstag, den 3. Oktober.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/>
              <a:t>Außerhalb von Wien gibt es jeden Samstag einen Probealarm.</a:t>
            </a:r>
            <a:endParaRPr lang="de-AT"/>
          </a:p>
        </p:txBody>
      </p:sp>
      <p:pic>
        <p:nvPicPr>
          <p:cNvPr id="518000700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flipH="0" flipV="0">
            <a:off x="11108808" y="6501366"/>
            <a:ext cx="910529" cy="245879"/>
          </a:xfrm>
          <a:prstGeom prst="rect">
            <a:avLst/>
          </a:prstGeom>
        </p:spPr>
      </p:pic>
      <p:pic>
        <p:nvPicPr>
          <p:cNvPr id="734010520" name="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 flipH="0" flipV="0">
            <a:off x="10683763" y="291467"/>
            <a:ext cx="935417" cy="10819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onlyoffice/9.3.1.10</Application>
  <PresentationFormat>On-screen Show (4:3)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Kretschy</dc:creator>
  <cp:lastModifiedBy>Sabine Kretschy</cp:lastModifiedBy>
  <cp:revision>24</cp:revision>
  <dcterms:created xsi:type="dcterms:W3CDTF">2026-02-03T12:28:50Z</dcterms:created>
  <dcterms:modified xsi:type="dcterms:W3CDTF">2026-06-10T10:57:01Z</dcterms:modified>
</cp:coreProperties>
</file>